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RIDnsF_F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qjtugr261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qjtugr2618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11E8-84BB-49E9-AF39-A97B0735E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Politics and Society in</a:t>
            </a:r>
            <a:br>
              <a:rPr lang="en-US" dirty="0"/>
            </a:br>
            <a:r>
              <a:rPr lang="en-US" dirty="0"/>
              <a:t>The 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0EAC9-19B2-479A-BB17-2AA6CB924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American Pageant,</a:t>
            </a:r>
          </a:p>
          <a:p>
            <a:r>
              <a:rPr lang="en-US" dirty="0">
                <a:hlinkClick r:id="rId2"/>
              </a:rPr>
              <a:t>Chapters 21-22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2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34ED-D788-4481-8B12-B37EE428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09" y="-341376"/>
            <a:ext cx="9905998" cy="1905000"/>
          </a:xfrm>
        </p:spPr>
        <p:txBody>
          <a:bodyPr/>
          <a:lstStyle/>
          <a:p>
            <a:r>
              <a:rPr lang="en-US" b="1" dirty="0"/>
              <a:t>Emancipation Proclamation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8566-7ACD-4D47-A08F-94E7D174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33856"/>
            <a:ext cx="9905998" cy="5449823"/>
          </a:xfrm>
        </p:spPr>
        <p:txBody>
          <a:bodyPr/>
          <a:lstStyle/>
          <a:p>
            <a:r>
              <a:rPr lang="en-US" dirty="0"/>
              <a:t>1862—Battle of Antietam</a:t>
            </a:r>
          </a:p>
          <a:p>
            <a:pPr lvl="1"/>
            <a:r>
              <a:rPr lang="en-US" dirty="0"/>
              <a:t>Technical draw; but South retreats</a:t>
            </a:r>
          </a:p>
          <a:p>
            <a:endParaRPr lang="en-US" dirty="0"/>
          </a:p>
          <a:p>
            <a:r>
              <a:rPr lang="en-US" dirty="0"/>
              <a:t>Emancipates slaves in rebel territory</a:t>
            </a:r>
          </a:p>
          <a:p>
            <a:pPr lvl="1"/>
            <a:r>
              <a:rPr lang="en-US" dirty="0"/>
              <a:t>Military necessity</a:t>
            </a:r>
          </a:p>
          <a:p>
            <a:pPr lvl="1"/>
            <a:r>
              <a:rPr lang="en-US" dirty="0"/>
              <a:t>Does not free slaves in the Border States</a:t>
            </a:r>
          </a:p>
          <a:p>
            <a:endParaRPr lang="en-US" dirty="0"/>
          </a:p>
          <a:p>
            <a:r>
              <a:rPr lang="en-US" dirty="0"/>
              <a:t>Impact—</a:t>
            </a:r>
          </a:p>
          <a:p>
            <a:pPr lvl="1"/>
            <a:r>
              <a:rPr lang="en-US" dirty="0"/>
              <a:t>Strengthens the North’s cause</a:t>
            </a:r>
          </a:p>
          <a:p>
            <a:pPr lvl="1"/>
            <a:r>
              <a:rPr lang="en-US" dirty="0"/>
              <a:t>Keeps Europeans from supporting the Southern economy</a:t>
            </a:r>
          </a:p>
          <a:p>
            <a:pPr lvl="1"/>
            <a:r>
              <a:rPr lang="en-US" dirty="0"/>
              <a:t>New soldiers sighing up for the North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6B1ECE9A-3B3D-4967-BF3F-D9121B49A395}"/>
              </a:ext>
            </a:extLst>
          </p:cNvPr>
          <p:cNvSpPr/>
          <p:nvPr/>
        </p:nvSpPr>
        <p:spPr>
          <a:xfrm>
            <a:off x="7936992" y="4678680"/>
            <a:ext cx="3950208" cy="19050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bg1"/>
                </a:solidFill>
              </a:rPr>
              <a:t>Two Wrinkles:</a:t>
            </a:r>
          </a:p>
          <a:p>
            <a:r>
              <a:rPr lang="en-US" b="1" dirty="0">
                <a:solidFill>
                  <a:schemeClr val="bg1"/>
                </a:solidFill>
              </a:rPr>
              <a:t>1– Does the North have authority over the South?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2—What about the Border States?</a:t>
            </a:r>
          </a:p>
        </p:txBody>
      </p:sp>
      <p:pic>
        <p:nvPicPr>
          <p:cNvPr id="9218" name="Picture 2" descr="Image result for lincoln memorial">
            <a:extLst>
              <a:ext uri="{FF2B5EF4-FFF2-40B4-BE49-F238E27FC236}">
                <a16:creationId xmlns:a16="http://schemas.microsoft.com/office/drawing/2014/main" id="{BD5F4ED4-1906-4719-9D8C-5A840658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1" y="1133855"/>
            <a:ext cx="4784035" cy="3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3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21E2-F712-4E4F-AC44-A1C3BE7A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1" y="-195072"/>
            <a:ext cx="9905998" cy="1905000"/>
          </a:xfrm>
        </p:spPr>
        <p:txBody>
          <a:bodyPr/>
          <a:lstStyle/>
          <a:p>
            <a:r>
              <a:rPr lang="en-US" b="1" dirty="0"/>
              <a:t>African Americans Fight for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269E-6874-40A3-99E0-706C58A8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65" y="1146048"/>
            <a:ext cx="7339978" cy="5711952"/>
          </a:xfrm>
        </p:spPr>
        <p:txBody>
          <a:bodyPr>
            <a:normAutofit/>
          </a:bodyPr>
          <a:lstStyle/>
          <a:p>
            <a:r>
              <a:rPr lang="en-US" sz="2800" dirty="0"/>
              <a:t>Frederick Douglas</a:t>
            </a:r>
          </a:p>
          <a:p>
            <a:pPr lvl="1"/>
            <a:r>
              <a:rPr lang="en-US" sz="2400" dirty="0"/>
              <a:t>Enlistment is an opportunity to prove citizenship</a:t>
            </a:r>
          </a:p>
          <a:p>
            <a:pPr lvl="2"/>
            <a:r>
              <a:rPr lang="en-US" sz="2000" i="1" dirty="0"/>
              <a:t>Dred Scott</a:t>
            </a:r>
          </a:p>
          <a:p>
            <a:endParaRPr lang="en-US" sz="2800" i="1" dirty="0"/>
          </a:p>
          <a:p>
            <a:r>
              <a:rPr lang="en-US" sz="2800" dirty="0"/>
              <a:t>Almost 200,000 serve in the war</a:t>
            </a:r>
          </a:p>
          <a:p>
            <a:pPr lvl="1"/>
            <a:r>
              <a:rPr lang="en-US" sz="2400" dirty="0"/>
              <a:t>Segregation, Discriminatory pay (“Slave Wages”)</a:t>
            </a:r>
          </a:p>
        </p:txBody>
      </p:sp>
      <p:pic>
        <p:nvPicPr>
          <p:cNvPr id="10242" name="Picture 2" descr="Image result for frederick douglass">
            <a:extLst>
              <a:ext uri="{FF2B5EF4-FFF2-40B4-BE49-F238E27FC236}">
                <a16:creationId xmlns:a16="http://schemas.microsoft.com/office/drawing/2014/main" id="{C5182E08-A642-45CB-BF9C-BBCDBE0F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4" y="2647122"/>
            <a:ext cx="4210878" cy="42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4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29AD-CE22-4C2A-B356-E3C3E0E5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9" y="-569976"/>
            <a:ext cx="9905998" cy="1905000"/>
          </a:xfrm>
        </p:spPr>
        <p:txBody>
          <a:bodyPr/>
          <a:lstStyle/>
          <a:p>
            <a:r>
              <a:rPr lang="en-US" b="1" dirty="0"/>
              <a:t>Growth of Executive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CAF6-6A53-43F1-AA68-50D479B5B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243585"/>
            <a:ext cx="9905998" cy="56144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During national crises—civil liberties reduced</a:t>
            </a:r>
          </a:p>
          <a:p>
            <a:pPr lvl="1"/>
            <a:r>
              <a:rPr lang="en-US" sz="2400" dirty="0"/>
              <a:t>Similar in kind, different in time</a:t>
            </a:r>
          </a:p>
          <a:p>
            <a:endParaRPr lang="en-US" sz="2800" dirty="0"/>
          </a:p>
          <a:p>
            <a:r>
              <a:rPr lang="en-US" sz="2800" dirty="0"/>
              <a:t>Lincoln…</a:t>
            </a:r>
          </a:p>
          <a:p>
            <a:pPr lvl="1"/>
            <a:r>
              <a:rPr lang="en-US" sz="2400" dirty="0"/>
              <a:t> suspends Writ of Habeas Corpus in Maryland</a:t>
            </a:r>
          </a:p>
          <a:p>
            <a:pPr lvl="2"/>
            <a:r>
              <a:rPr lang="en-US" sz="2000" dirty="0"/>
              <a:t>Arrested without being informed of charges; held without trial</a:t>
            </a:r>
          </a:p>
          <a:p>
            <a:pPr lvl="1"/>
            <a:r>
              <a:rPr lang="en-US" sz="2400" dirty="0"/>
              <a:t>orders a blockade during the war</a:t>
            </a:r>
          </a:p>
          <a:p>
            <a:pPr lvl="2"/>
            <a:r>
              <a:rPr lang="en-US" sz="2000" dirty="0"/>
              <a:t>No approval from congress</a:t>
            </a:r>
          </a:p>
          <a:p>
            <a:pPr lvl="1"/>
            <a:r>
              <a:rPr lang="en-US" sz="2400" dirty="0"/>
              <a:t>Increases size of the army</a:t>
            </a:r>
          </a:p>
          <a:p>
            <a:pPr lvl="2"/>
            <a:r>
              <a:rPr lang="en-US" sz="2000" dirty="0"/>
              <a:t>No approval from Congress</a:t>
            </a:r>
          </a:p>
          <a:p>
            <a:pPr lvl="1"/>
            <a:r>
              <a:rPr lang="en-US" sz="2400" dirty="0"/>
              <a:t>Why?—national security!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11266" name="Picture 2" descr="Image result for blockade civil war">
            <a:extLst>
              <a:ext uri="{FF2B5EF4-FFF2-40B4-BE49-F238E27FC236}">
                <a16:creationId xmlns:a16="http://schemas.microsoft.com/office/drawing/2014/main" id="{F71BBA15-A82C-4CE5-ACF2-2ADDC533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4057098"/>
            <a:ext cx="3286539" cy="27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9E3C-B6BF-4AFB-818D-9D2483E9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b="1" dirty="0"/>
              <a:t>Politics During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1660-F0C9-473F-8134-F966FF95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07008"/>
            <a:ext cx="9905998" cy="5650991"/>
          </a:xfrm>
        </p:spPr>
        <p:txBody>
          <a:bodyPr>
            <a:normAutofit/>
          </a:bodyPr>
          <a:lstStyle/>
          <a:p>
            <a:r>
              <a:rPr lang="en-US" sz="2800" dirty="0"/>
              <a:t>Confederate Challenges</a:t>
            </a:r>
          </a:p>
          <a:p>
            <a:pPr lvl="1"/>
            <a:r>
              <a:rPr lang="en-US" sz="2400" dirty="0"/>
              <a:t>Cotton Diplomacy</a:t>
            </a:r>
          </a:p>
          <a:p>
            <a:pPr lvl="2"/>
            <a:r>
              <a:rPr lang="en-US" sz="2000" dirty="0"/>
              <a:t>Failure!</a:t>
            </a:r>
          </a:p>
          <a:p>
            <a:pPr lvl="2"/>
            <a:r>
              <a:rPr lang="en-US" sz="2000" dirty="0"/>
              <a:t>Europe finds alternate sources of Cotton</a:t>
            </a:r>
          </a:p>
          <a:p>
            <a:pPr lvl="1"/>
            <a:r>
              <a:rPr lang="en-US" sz="2400" dirty="0"/>
              <a:t>Antietam (1862)</a:t>
            </a:r>
          </a:p>
          <a:p>
            <a:pPr lvl="1"/>
            <a:r>
              <a:rPr lang="en-US" sz="2400" dirty="0"/>
              <a:t>Emancipation Proclamation (1863)</a:t>
            </a:r>
          </a:p>
          <a:p>
            <a:pPr lvl="1"/>
            <a:r>
              <a:rPr lang="en-US" sz="2400" dirty="0"/>
              <a:t>States Rights?</a:t>
            </a:r>
          </a:p>
          <a:p>
            <a:pPr lvl="2"/>
            <a:r>
              <a:rPr lang="en-US" sz="2000" dirty="0"/>
              <a:t>Rebellion within the Rebelling Country </a:t>
            </a:r>
          </a:p>
        </p:txBody>
      </p:sp>
      <p:pic>
        <p:nvPicPr>
          <p:cNvPr id="12290" name="Picture 2" descr="Image result for cotton diplomacy">
            <a:extLst>
              <a:ext uri="{FF2B5EF4-FFF2-40B4-BE49-F238E27FC236}">
                <a16:creationId xmlns:a16="http://schemas.microsoft.com/office/drawing/2014/main" id="{D7D39C2B-5530-482C-B60A-B08F4BD1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22" y="1207008"/>
            <a:ext cx="4245382" cy="50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8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A430-0697-435C-BACB-4538D278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469392"/>
            <a:ext cx="9905998" cy="1905000"/>
          </a:xfrm>
        </p:spPr>
        <p:txBody>
          <a:bodyPr/>
          <a:lstStyle/>
          <a:p>
            <a:r>
              <a:rPr lang="en-US" b="1" dirty="0"/>
              <a:t>Politics During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86DD0-4A08-4EF8-AF83-346F901D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61872"/>
            <a:ext cx="9905998" cy="5266943"/>
          </a:xfrm>
        </p:spPr>
        <p:txBody>
          <a:bodyPr>
            <a:normAutofit/>
          </a:bodyPr>
          <a:lstStyle/>
          <a:p>
            <a:r>
              <a:rPr lang="en-US" sz="2800" dirty="0"/>
              <a:t>Union (Lincoln) Challenges</a:t>
            </a:r>
          </a:p>
          <a:p>
            <a:pPr lvl="1"/>
            <a:r>
              <a:rPr lang="en-US" sz="2400" dirty="0"/>
              <a:t>Radical vs. Moderate Republicans</a:t>
            </a:r>
          </a:p>
          <a:p>
            <a:pPr lvl="1"/>
            <a:r>
              <a:rPr lang="en-US" sz="2400" dirty="0"/>
              <a:t>War Democrats—support War, not Lincoln</a:t>
            </a:r>
          </a:p>
          <a:p>
            <a:pPr lvl="1"/>
            <a:r>
              <a:rPr lang="en-US" sz="2400" dirty="0"/>
              <a:t>Peace Democrats (Copperheads)—oppose war; want peace</a:t>
            </a:r>
          </a:p>
          <a:p>
            <a:endParaRPr lang="en-US" sz="2800" dirty="0"/>
          </a:p>
          <a:p>
            <a:r>
              <a:rPr lang="en-US" sz="2800" dirty="0"/>
              <a:t>Election of 1864</a:t>
            </a:r>
          </a:p>
          <a:p>
            <a:pPr lvl="1"/>
            <a:r>
              <a:rPr lang="en-US" sz="2400" dirty="0"/>
              <a:t>Lincoln wins re-election </a:t>
            </a:r>
          </a:p>
          <a:p>
            <a:pPr lvl="1"/>
            <a:r>
              <a:rPr lang="en-US" sz="2400" dirty="0"/>
              <a:t>Cause of Lincoln victory: victory in battle</a:t>
            </a:r>
          </a:p>
        </p:txBody>
      </p:sp>
      <p:pic>
        <p:nvPicPr>
          <p:cNvPr id="13314" name="Picture 2" descr="Image result for election of 1864">
            <a:extLst>
              <a:ext uri="{FF2B5EF4-FFF2-40B4-BE49-F238E27FC236}">
                <a16:creationId xmlns:a16="http://schemas.microsoft.com/office/drawing/2014/main" id="{D9065AF8-E7D9-435B-BA6C-4AAD5E75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40" y="104775"/>
            <a:ext cx="4285360" cy="24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7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35BB-FD65-40C8-83AD-8DBA971B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09" y="-377952"/>
            <a:ext cx="9905998" cy="1905000"/>
          </a:xfrm>
        </p:spPr>
        <p:txBody>
          <a:bodyPr/>
          <a:lstStyle/>
          <a:p>
            <a:r>
              <a:rPr lang="en-US" b="1" dirty="0"/>
              <a:t>Republicans in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3E46-F1BD-4A16-801A-7A3B0267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87552"/>
            <a:ext cx="11050588" cy="5870447"/>
          </a:xfrm>
        </p:spPr>
        <p:txBody>
          <a:bodyPr>
            <a:normAutofit/>
          </a:bodyPr>
          <a:lstStyle/>
          <a:p>
            <a:r>
              <a:rPr lang="en-US" sz="2400" dirty="0"/>
              <a:t>1861: Morrill Tariff Act—pays for war; industry</a:t>
            </a:r>
          </a:p>
          <a:p>
            <a:endParaRPr lang="en-US" sz="2400" dirty="0"/>
          </a:p>
          <a:p>
            <a:r>
              <a:rPr lang="en-US" sz="2400" dirty="0"/>
              <a:t>1862: Homestead Act—westward expansion; establish homes</a:t>
            </a:r>
          </a:p>
          <a:p>
            <a:endParaRPr lang="en-US" sz="2400" dirty="0"/>
          </a:p>
          <a:p>
            <a:r>
              <a:rPr lang="en-US" sz="2400" dirty="0"/>
              <a:t>1862: Legal Tender Act—Print paper money (greenbacks)</a:t>
            </a:r>
          </a:p>
          <a:p>
            <a:endParaRPr lang="en-US" sz="2400" dirty="0"/>
          </a:p>
          <a:p>
            <a:r>
              <a:rPr lang="en-US" sz="2400" dirty="0"/>
              <a:t>1863: National Bank Act—Unified banking system established</a:t>
            </a:r>
          </a:p>
          <a:p>
            <a:endParaRPr lang="en-US" sz="2400" dirty="0"/>
          </a:p>
          <a:p>
            <a:r>
              <a:rPr lang="en-US" sz="2400" dirty="0"/>
              <a:t>1863: Pacific Railway Act—Northern route for Transcontinental Railroad</a:t>
            </a:r>
          </a:p>
        </p:txBody>
      </p:sp>
    </p:spTree>
    <p:extLst>
      <p:ext uri="{BB962C8B-B14F-4D97-AF65-F5344CB8AC3E}">
        <p14:creationId xmlns:p14="http://schemas.microsoft.com/office/powerpoint/2010/main" val="73491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9863-15A2-4142-96BC-E2F15EC0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09" y="-414528"/>
            <a:ext cx="9905998" cy="1905000"/>
          </a:xfrm>
        </p:spPr>
        <p:txBody>
          <a:bodyPr/>
          <a:lstStyle/>
          <a:p>
            <a:r>
              <a:rPr lang="en-US" b="1" dirty="0"/>
              <a:t>Impact of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E4D4-8390-4AB4-9FEA-37A3CE4F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7825"/>
            <a:ext cx="9905998" cy="59801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Brother vs. Brother</a:t>
            </a:r>
          </a:p>
          <a:p>
            <a:endParaRPr lang="en-US" dirty="0"/>
          </a:p>
          <a:p>
            <a:r>
              <a:rPr lang="en-US" dirty="0"/>
              <a:t>Deadliest war in US History</a:t>
            </a:r>
          </a:p>
          <a:p>
            <a:pPr lvl="1"/>
            <a:r>
              <a:rPr lang="en-US" dirty="0"/>
              <a:t>3,000,000 soldiers; 600,000 deaths </a:t>
            </a:r>
          </a:p>
          <a:p>
            <a:endParaRPr lang="en-US" dirty="0"/>
          </a:p>
          <a:p>
            <a:r>
              <a:rPr lang="en-US" dirty="0"/>
              <a:t>Southern economy destroyed; Industry of North booms</a:t>
            </a:r>
          </a:p>
          <a:p>
            <a:endParaRPr lang="en-US" dirty="0"/>
          </a:p>
          <a:p>
            <a:r>
              <a:rPr lang="en-US" dirty="0"/>
              <a:t>Growth of Republican Party and Republican Laws</a:t>
            </a:r>
          </a:p>
          <a:p>
            <a:endParaRPr lang="en-US" dirty="0"/>
          </a:p>
          <a:p>
            <a:r>
              <a:rPr lang="en-US" dirty="0"/>
              <a:t>Union saved</a:t>
            </a:r>
          </a:p>
          <a:p>
            <a:pPr lvl="1"/>
            <a:r>
              <a:rPr lang="en-US" dirty="0"/>
              <a:t>Ideas of secession, nullification gone</a:t>
            </a:r>
          </a:p>
          <a:p>
            <a:pPr lvl="1"/>
            <a:r>
              <a:rPr lang="en-US" dirty="0"/>
              <a:t>Ultimate test for American Democracy—it survives</a:t>
            </a:r>
          </a:p>
          <a:p>
            <a:endParaRPr lang="en-US" dirty="0"/>
          </a:p>
          <a:p>
            <a:r>
              <a:rPr lang="en-US" dirty="0"/>
              <a:t>Civil War Amendments: 13, 14, 15</a:t>
            </a:r>
          </a:p>
          <a:p>
            <a:pPr lvl="1"/>
            <a:r>
              <a:rPr lang="en-US" dirty="0"/>
              <a:t>Free. Men. Vote.</a:t>
            </a:r>
          </a:p>
        </p:txBody>
      </p:sp>
      <p:pic>
        <p:nvPicPr>
          <p:cNvPr id="14338" name="Picture 2" descr="Image result for civil war by the numbers">
            <a:extLst>
              <a:ext uri="{FF2B5EF4-FFF2-40B4-BE49-F238E27FC236}">
                <a16:creationId xmlns:a16="http://schemas.microsoft.com/office/drawing/2014/main" id="{B6243438-58C2-4EF4-ADD4-F7D809E2E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3384"/>
          <a:stretch/>
        </p:blipFill>
        <p:spPr bwMode="auto">
          <a:xfrm>
            <a:off x="6573078" y="0"/>
            <a:ext cx="5618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0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D64A-0D0D-4DE8-B80F-2F2DF024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2" y="-636105"/>
            <a:ext cx="9905998" cy="1905000"/>
          </a:xfrm>
        </p:spPr>
        <p:txBody>
          <a:bodyPr/>
          <a:lstStyle/>
          <a:p>
            <a:r>
              <a:rPr lang="en-US" b="1" dirty="0"/>
              <a:t>A Scene from </a:t>
            </a:r>
            <a:r>
              <a:rPr lang="en-US" b="1" i="1" dirty="0">
                <a:hlinkClick r:id="rId3"/>
              </a:rPr>
              <a:t>Lincoln</a:t>
            </a:r>
            <a:endParaRPr lang="en-US" b="1" i="1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EE87248-6ACA-4DA7-A854-84F7D2B306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69843"/>
            <a:ext cx="12192000" cy="62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7951-29EA-4C57-90DF-0A9796C9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86740"/>
            <a:ext cx="9905998" cy="1905000"/>
          </a:xfrm>
        </p:spPr>
        <p:txBody>
          <a:bodyPr/>
          <a:lstStyle/>
          <a:p>
            <a:r>
              <a:rPr lang="en-US" b="1" dirty="0"/>
              <a:t>First Shots Fired—1861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3BD34-8F5C-4DB1-8849-D2ADBCDB0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61"/>
            <a:ext cx="9905998" cy="6492239"/>
          </a:xfrm>
        </p:spPr>
        <p:txBody>
          <a:bodyPr>
            <a:normAutofit/>
          </a:bodyPr>
          <a:lstStyle/>
          <a:p>
            <a:r>
              <a:rPr lang="en-US" sz="2400" dirty="0"/>
              <a:t>Series of events lead to sectionalism</a:t>
            </a:r>
          </a:p>
          <a:p>
            <a:pPr lvl="1"/>
            <a:r>
              <a:rPr lang="en-US" sz="2000" dirty="0"/>
              <a:t>Laws, literature, economics, manifest destiny, Bleeding Kansas, etc.</a:t>
            </a:r>
          </a:p>
          <a:p>
            <a:pPr lvl="1"/>
            <a:r>
              <a:rPr lang="en-US" sz="2000" dirty="0"/>
              <a:t>Secession of states after Lincoln’s election</a:t>
            </a:r>
          </a:p>
          <a:p>
            <a:endParaRPr lang="en-US" sz="2400" dirty="0"/>
          </a:p>
          <a:p>
            <a:r>
              <a:rPr lang="en-US" sz="2400" dirty="0"/>
              <a:t>Lincoln pledges not to interfere with slavery where it already exists</a:t>
            </a:r>
          </a:p>
          <a:p>
            <a:pPr lvl="1"/>
            <a:r>
              <a:rPr lang="en-US" sz="2000" dirty="0"/>
              <a:t>Does not believe secession is legal or right</a:t>
            </a:r>
          </a:p>
          <a:p>
            <a:pPr lvl="1"/>
            <a:endParaRPr lang="en-US" sz="2000" dirty="0"/>
          </a:p>
          <a:p>
            <a:r>
              <a:rPr lang="en-US" sz="2400" dirty="0"/>
              <a:t>Actual fighting doesn’t start until 1861</a:t>
            </a:r>
          </a:p>
          <a:p>
            <a:pPr lvl="1"/>
            <a:r>
              <a:rPr lang="en-US" sz="2000" dirty="0"/>
              <a:t>Fort Sumter—South Carolina</a:t>
            </a:r>
          </a:p>
          <a:p>
            <a:pPr lvl="1"/>
            <a:r>
              <a:rPr lang="en-US" sz="2000" dirty="0"/>
              <a:t>Federal arsenal; needs provisions</a:t>
            </a:r>
          </a:p>
          <a:p>
            <a:pPr lvl="2"/>
            <a:r>
              <a:rPr lang="en-US" sz="1800" dirty="0"/>
              <a:t>Lincolns sends necessary supplies, not troops</a:t>
            </a:r>
          </a:p>
          <a:p>
            <a:pPr lvl="1"/>
            <a:r>
              <a:rPr lang="en-US" sz="2000" dirty="0"/>
              <a:t>South fires on Ft. Sumter</a:t>
            </a:r>
          </a:p>
        </p:txBody>
      </p:sp>
      <p:pic>
        <p:nvPicPr>
          <p:cNvPr id="1026" name="Picture 2" descr="Image result for fort sumter">
            <a:extLst>
              <a:ext uri="{FF2B5EF4-FFF2-40B4-BE49-F238E27FC236}">
                <a16:creationId xmlns:a16="http://schemas.microsoft.com/office/drawing/2014/main" id="{5245EA4C-3741-4B4D-BA35-3D178958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24" y="3325498"/>
            <a:ext cx="5854976" cy="35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incoln">
            <a:extLst>
              <a:ext uri="{FF2B5EF4-FFF2-40B4-BE49-F238E27FC236}">
                <a16:creationId xmlns:a16="http://schemas.microsoft.com/office/drawing/2014/main" id="{4953F0E1-48BF-42AD-9F74-0C319FE0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249">
            <a:off x="9526094" y="196957"/>
            <a:ext cx="2095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4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CE0C-563C-4494-9149-041FEA45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7651"/>
            <a:ext cx="9905998" cy="1905000"/>
          </a:xfrm>
        </p:spPr>
        <p:txBody>
          <a:bodyPr/>
          <a:lstStyle/>
          <a:p>
            <a:r>
              <a:rPr lang="en-US" b="1" dirty="0"/>
              <a:t>Impact of Ft. Sumter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8AAD-28E2-4055-928E-9D4FCE55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347472"/>
            <a:ext cx="11275874" cy="6163055"/>
          </a:xfrm>
        </p:spPr>
        <p:txBody>
          <a:bodyPr>
            <a:normAutofit/>
          </a:bodyPr>
          <a:lstStyle/>
          <a:p>
            <a:r>
              <a:rPr lang="en-US" sz="2800" dirty="0"/>
              <a:t>North unifies behind idea of preserving Union</a:t>
            </a:r>
          </a:p>
          <a:p>
            <a:pPr lvl="1"/>
            <a:r>
              <a:rPr lang="en-US" sz="2400" dirty="0"/>
              <a:t>Lincoln calls on—and gets—volunteers to fight</a:t>
            </a:r>
          </a:p>
          <a:p>
            <a:endParaRPr lang="en-US" sz="2800" dirty="0"/>
          </a:p>
          <a:p>
            <a:r>
              <a:rPr lang="en-US" sz="2800" dirty="0"/>
              <a:t>South unites around the Confederacy </a:t>
            </a:r>
          </a:p>
          <a:p>
            <a:pPr lvl="1"/>
            <a:r>
              <a:rPr lang="en-US" sz="2400" dirty="0"/>
              <a:t>Four more states join (Arkansas, Tennessee, North Carolina, Virginia)</a:t>
            </a:r>
          </a:p>
          <a:p>
            <a:endParaRPr lang="en-US" sz="2800" dirty="0"/>
          </a:p>
          <a:p>
            <a:r>
              <a:rPr lang="en-US" sz="2800" dirty="0"/>
              <a:t>Issue of the Border States</a:t>
            </a:r>
          </a:p>
          <a:p>
            <a:pPr lvl="1"/>
            <a:r>
              <a:rPr lang="en-US" sz="2400" dirty="0"/>
              <a:t>Lincoln wants to keep them in the Union</a:t>
            </a:r>
          </a:p>
        </p:txBody>
      </p:sp>
      <p:pic>
        <p:nvPicPr>
          <p:cNvPr id="2050" name="Picture 2" descr="Image result for border states civil war">
            <a:extLst>
              <a:ext uri="{FF2B5EF4-FFF2-40B4-BE49-F238E27FC236}">
                <a16:creationId xmlns:a16="http://schemas.microsoft.com/office/drawing/2014/main" id="{FDA625F1-C544-47D7-B7FA-C785BA80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36" y="4053560"/>
            <a:ext cx="5149334" cy="24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1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4BE2-30D7-49C3-99AC-91F17326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b="1" dirty="0"/>
              <a:t>Border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BE49-0D79-4BDE-886E-2910BCC7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49" y="1389889"/>
            <a:ext cx="9905998" cy="5468111"/>
          </a:xfrm>
        </p:spPr>
        <p:txBody>
          <a:bodyPr>
            <a:normAutofit/>
          </a:bodyPr>
          <a:lstStyle/>
          <a:p>
            <a:r>
              <a:rPr lang="en-US" sz="2400" dirty="0"/>
              <a:t>Important to the war and Lincoln</a:t>
            </a:r>
          </a:p>
          <a:p>
            <a:pPr lvl="1"/>
            <a:r>
              <a:rPr lang="en-US" sz="2000" dirty="0"/>
              <a:t>Missouri, Kentucky, Delaware, Maryland</a:t>
            </a:r>
          </a:p>
          <a:p>
            <a:endParaRPr lang="en-US" sz="2400" dirty="0"/>
          </a:p>
          <a:p>
            <a:r>
              <a:rPr lang="en-US" sz="2400" dirty="0"/>
              <a:t>Slave states till in the Union</a:t>
            </a:r>
          </a:p>
          <a:p>
            <a:pPr lvl="1"/>
            <a:r>
              <a:rPr lang="en-US" sz="2000" dirty="0"/>
              <a:t>Their allegiance provides more soldiers to fight</a:t>
            </a:r>
          </a:p>
          <a:p>
            <a:pPr lvl="1"/>
            <a:r>
              <a:rPr lang="en-US" sz="2000" dirty="0"/>
              <a:t>Would double the manufacturing capacity of South</a:t>
            </a:r>
          </a:p>
          <a:p>
            <a:pPr lvl="1"/>
            <a:r>
              <a:rPr lang="en-US" sz="2000" dirty="0"/>
              <a:t>Geography—Distance matters!</a:t>
            </a:r>
          </a:p>
          <a:p>
            <a:pPr lvl="2"/>
            <a:r>
              <a:rPr lang="en-US" sz="1800" dirty="0"/>
              <a:t>Surround the capital</a:t>
            </a:r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20736-D57A-4405-9F52-578BC16C8B4C}"/>
              </a:ext>
            </a:extLst>
          </p:cNvPr>
          <p:cNvSpPr/>
          <p:nvPr/>
        </p:nvSpPr>
        <p:spPr>
          <a:xfrm>
            <a:off x="7406640" y="4681728"/>
            <a:ext cx="4785360" cy="2176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Lincoln Accomplishes</a:t>
            </a:r>
          </a:p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 Keeping Border States:</a:t>
            </a:r>
          </a:p>
          <a:p>
            <a:pPr algn="ctr"/>
            <a:endParaRPr lang="en-US" sz="2000" b="1" u="sng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Martial law in Maryland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Guerilla Warfare in Missouri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Suspension of Habeas Corpus</a:t>
            </a:r>
          </a:p>
          <a:p>
            <a:pPr algn="ctr"/>
            <a:endParaRPr lang="en-US" sz="20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capitol building civil war">
            <a:extLst>
              <a:ext uri="{FF2B5EF4-FFF2-40B4-BE49-F238E27FC236}">
                <a16:creationId xmlns:a16="http://schemas.microsoft.com/office/drawing/2014/main" id="{6B5BBB61-F27A-4CE2-ADB5-35586F1B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07" y="0"/>
            <a:ext cx="3321508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shington monument civil war">
            <a:extLst>
              <a:ext uri="{FF2B5EF4-FFF2-40B4-BE49-F238E27FC236}">
                <a16:creationId xmlns:a16="http://schemas.microsoft.com/office/drawing/2014/main" id="{A9177E9B-F8D1-4DD7-A89E-70A10B6D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09" y="2066543"/>
            <a:ext cx="4042042" cy="2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7052-7AA0-4DBC-ACE3-42D50A10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0"/>
            <a:ext cx="9905998" cy="1905000"/>
          </a:xfrm>
        </p:spPr>
        <p:txBody>
          <a:bodyPr/>
          <a:lstStyle/>
          <a:p>
            <a:r>
              <a:rPr lang="en-US" b="1" dirty="0"/>
              <a:t>Breaking It Down: The North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8E11C-0DD3-4E7E-B99F-14A661975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3077" y="1320271"/>
            <a:ext cx="4588931" cy="576262"/>
          </a:xfrm>
        </p:spPr>
        <p:txBody>
          <a:bodyPr/>
          <a:lstStyle/>
          <a:p>
            <a:r>
              <a:rPr lang="en-US" b="1" i="1" u="sng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A72A5-ADD0-4215-9A45-CE4CACE6D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1905000"/>
            <a:ext cx="48768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Industry</a:t>
            </a:r>
          </a:p>
          <a:p>
            <a:r>
              <a:rPr lang="en-US" sz="2400" dirty="0"/>
              <a:t>Transportation</a:t>
            </a:r>
          </a:p>
          <a:p>
            <a:pPr lvl="1"/>
            <a:r>
              <a:rPr lang="en-US" sz="2000" dirty="0"/>
              <a:t>Railroad</a:t>
            </a:r>
          </a:p>
          <a:p>
            <a:r>
              <a:rPr lang="en-US" sz="2400" dirty="0"/>
              <a:t>Navy</a:t>
            </a:r>
          </a:p>
          <a:p>
            <a:r>
              <a:rPr lang="en-US" sz="2400" dirty="0"/>
              <a:t>Established government</a:t>
            </a:r>
          </a:p>
          <a:p>
            <a:r>
              <a:rPr lang="en-US" sz="2400" dirty="0"/>
              <a:t>Numbers</a:t>
            </a:r>
          </a:p>
          <a:p>
            <a:pPr lvl="1"/>
            <a:r>
              <a:rPr lang="en-US" sz="2000" dirty="0"/>
              <a:t>22 Million to 9 Million</a:t>
            </a:r>
          </a:p>
          <a:p>
            <a:r>
              <a:rPr lang="en-US" sz="2400" dirty="0"/>
              <a:t>Emancipation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CB83-D6C4-4F3C-B153-C1788AA8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6930" y="1328738"/>
            <a:ext cx="4604280" cy="576262"/>
          </a:xfrm>
        </p:spPr>
        <p:txBody>
          <a:bodyPr/>
          <a:lstStyle/>
          <a:p>
            <a:r>
              <a:rPr lang="en-US" b="1" i="1" u="sng" dirty="0"/>
              <a:t>Disadvantages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79191-AC22-417F-B9F6-0E812ABAA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905000"/>
            <a:ext cx="4876801" cy="4953000"/>
          </a:xfrm>
        </p:spPr>
        <p:txBody>
          <a:bodyPr>
            <a:normAutofit/>
          </a:bodyPr>
          <a:lstStyle/>
          <a:p>
            <a:r>
              <a:rPr lang="en-US" sz="2000" dirty="0"/>
              <a:t>Lack of leadership</a:t>
            </a:r>
          </a:p>
          <a:p>
            <a:pPr lvl="1"/>
            <a:r>
              <a:rPr lang="en-US" sz="1800" dirty="0"/>
              <a:t>Military leaders defect to South</a:t>
            </a:r>
          </a:p>
          <a:p>
            <a:r>
              <a:rPr lang="en-US" sz="2000" dirty="0"/>
              <a:t>Lack of purpose	</a:t>
            </a:r>
          </a:p>
          <a:p>
            <a:pPr lvl="1"/>
            <a:r>
              <a:rPr lang="en-US" sz="1800" dirty="0"/>
              <a:t>Why fight to keep something that wants nothing to do with us?</a:t>
            </a:r>
          </a:p>
        </p:txBody>
      </p:sp>
      <p:pic>
        <p:nvPicPr>
          <p:cNvPr id="4098" name="Picture 2" descr="Image result for civil war north advantages">
            <a:extLst>
              <a:ext uri="{FF2B5EF4-FFF2-40B4-BE49-F238E27FC236}">
                <a16:creationId xmlns:a16="http://schemas.microsoft.com/office/drawing/2014/main" id="{CE94B6E3-3638-4B80-B182-E118BD94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3" y="3922643"/>
            <a:ext cx="6462092" cy="29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F0BE-1435-444E-B64D-21D615BA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0" y="-573288"/>
            <a:ext cx="9905998" cy="1905000"/>
          </a:xfrm>
        </p:spPr>
        <p:txBody>
          <a:bodyPr/>
          <a:lstStyle/>
          <a:p>
            <a:r>
              <a:rPr lang="en-US" b="1" dirty="0"/>
              <a:t>Breaking it Down: The South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9471A-CE15-46BE-8A9F-5657BFFCB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355" y="768187"/>
            <a:ext cx="4588931" cy="576262"/>
          </a:xfrm>
        </p:spPr>
        <p:txBody>
          <a:bodyPr/>
          <a:lstStyle/>
          <a:p>
            <a:r>
              <a:rPr lang="en-US" b="1" i="1" u="sng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89A5-B0D5-404A-98A0-120582430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486" y="1331712"/>
            <a:ext cx="4876800" cy="5526288"/>
          </a:xfrm>
        </p:spPr>
        <p:txBody>
          <a:bodyPr>
            <a:normAutofit/>
          </a:bodyPr>
          <a:lstStyle/>
          <a:p>
            <a:r>
              <a:rPr lang="en-US" dirty="0"/>
              <a:t>Defensive war</a:t>
            </a:r>
          </a:p>
          <a:p>
            <a:pPr lvl="1"/>
            <a:r>
              <a:rPr lang="en-US" dirty="0"/>
              <a:t>Friendly population</a:t>
            </a:r>
          </a:p>
          <a:p>
            <a:endParaRPr lang="en-US" dirty="0"/>
          </a:p>
          <a:p>
            <a:r>
              <a:rPr lang="en-US" dirty="0"/>
              <a:t>Geography</a:t>
            </a:r>
          </a:p>
          <a:p>
            <a:pPr lvl="1"/>
            <a:r>
              <a:rPr lang="en-US" dirty="0"/>
              <a:t>“On their turf”</a:t>
            </a:r>
          </a:p>
          <a:p>
            <a:endParaRPr lang="en-US" dirty="0"/>
          </a:p>
          <a:p>
            <a:r>
              <a:rPr lang="en-US" dirty="0"/>
              <a:t>Sense of purpose</a:t>
            </a:r>
          </a:p>
          <a:p>
            <a:pPr lvl="1"/>
            <a:r>
              <a:rPr lang="en-US" dirty="0"/>
              <a:t>Way of life; Honor</a:t>
            </a:r>
          </a:p>
          <a:p>
            <a:endParaRPr lang="en-US" dirty="0"/>
          </a:p>
          <a:p>
            <a:r>
              <a:rPr lang="en-US" dirty="0"/>
              <a:t>Military leadership</a:t>
            </a:r>
          </a:p>
          <a:p>
            <a:endParaRPr lang="en-US" dirty="0"/>
          </a:p>
          <a:p>
            <a:r>
              <a:rPr lang="en-US" dirty="0"/>
              <a:t>Cotton Diplomacy</a:t>
            </a:r>
          </a:p>
          <a:p>
            <a:pPr lvl="1"/>
            <a:r>
              <a:rPr lang="en-US" dirty="0"/>
              <a:t>Trade with foreign countries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DFC24-B4D6-4C65-BE12-B809533EB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8208" y="776654"/>
            <a:ext cx="4604280" cy="576262"/>
          </a:xfrm>
        </p:spPr>
        <p:txBody>
          <a:bodyPr/>
          <a:lstStyle/>
          <a:p>
            <a:r>
              <a:rPr lang="en-US" b="1" i="1" u="sng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08578-A5FA-4BBC-9B40-F15A7D93A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1947" y="1516756"/>
            <a:ext cx="4876801" cy="5341244"/>
          </a:xfrm>
        </p:spPr>
        <p:txBody>
          <a:bodyPr>
            <a:normAutofit/>
          </a:bodyPr>
          <a:lstStyle/>
          <a:p>
            <a:r>
              <a:rPr lang="en-US" sz="2000" dirty="0"/>
              <a:t>No Navy</a:t>
            </a:r>
          </a:p>
          <a:p>
            <a:endParaRPr lang="en-US" sz="2000" dirty="0"/>
          </a:p>
          <a:p>
            <a:r>
              <a:rPr lang="en-US" sz="2000" dirty="0"/>
              <a:t>No real government structure</a:t>
            </a:r>
          </a:p>
          <a:p>
            <a:pPr lvl="1"/>
            <a:r>
              <a:rPr lang="en-US" sz="2000" dirty="0"/>
              <a:t>Mimics Union</a:t>
            </a:r>
          </a:p>
          <a:p>
            <a:pPr lvl="1"/>
            <a:r>
              <a:rPr lang="en-US" sz="2000" dirty="0"/>
              <a:t>States rights—individualism</a:t>
            </a:r>
          </a:p>
          <a:p>
            <a:endParaRPr lang="en-US" sz="2000" dirty="0"/>
          </a:p>
          <a:p>
            <a:r>
              <a:rPr lang="en-US" sz="2000" dirty="0"/>
              <a:t>Poor society</a:t>
            </a:r>
          </a:p>
          <a:p>
            <a:pPr lvl="1"/>
            <a:r>
              <a:rPr lang="en-US" sz="2000" dirty="0"/>
              <a:t>No transportation</a:t>
            </a:r>
          </a:p>
          <a:p>
            <a:pPr lvl="1"/>
            <a:r>
              <a:rPr lang="en-US" sz="2000" dirty="0"/>
              <a:t>Weak economy</a:t>
            </a:r>
          </a:p>
          <a:p>
            <a:pPr lvl="1"/>
            <a:r>
              <a:rPr lang="en-US" sz="2000" dirty="0"/>
              <a:t>No industry </a:t>
            </a:r>
          </a:p>
        </p:txBody>
      </p:sp>
      <p:pic>
        <p:nvPicPr>
          <p:cNvPr id="5122" name="Picture 2" descr="Image result for robert e lee">
            <a:extLst>
              <a:ext uri="{FF2B5EF4-FFF2-40B4-BE49-F238E27FC236}">
                <a16:creationId xmlns:a16="http://schemas.microsoft.com/office/drawing/2014/main" id="{95AB9806-C71A-45B6-8585-42F7C6E9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441">
            <a:off x="10011348" y="3750364"/>
            <a:ext cx="2099812" cy="31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1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9520-6B85-491C-A332-74CF7D5E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97" y="0"/>
            <a:ext cx="9905998" cy="1905000"/>
          </a:xfrm>
        </p:spPr>
        <p:txBody>
          <a:bodyPr/>
          <a:lstStyle/>
          <a:p>
            <a:r>
              <a:rPr lang="en-US" b="1" dirty="0"/>
              <a:t>Mobilizing for War: The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957F-04DF-4FFF-8304-5CD03B68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20416"/>
            <a:ext cx="9905998" cy="5837583"/>
          </a:xfrm>
        </p:spPr>
        <p:txBody>
          <a:bodyPr>
            <a:normAutofit/>
          </a:bodyPr>
          <a:lstStyle/>
          <a:p>
            <a:r>
              <a:rPr lang="en-US" sz="2400" dirty="0"/>
              <a:t>Conscription Act, 1863</a:t>
            </a:r>
          </a:p>
          <a:p>
            <a:pPr lvl="1"/>
            <a:r>
              <a:rPr lang="en-US" sz="2000" dirty="0"/>
              <a:t>First Draft</a:t>
            </a:r>
          </a:p>
          <a:p>
            <a:pPr lvl="1"/>
            <a:r>
              <a:rPr lang="en-US" sz="2000" dirty="0"/>
              <a:t>Applies to men 20-45</a:t>
            </a:r>
          </a:p>
          <a:p>
            <a:pPr lvl="2"/>
            <a:r>
              <a:rPr lang="en-US" sz="1800" dirty="0"/>
              <a:t>Unless you have $300</a:t>
            </a:r>
          </a:p>
          <a:p>
            <a:endParaRPr lang="en-US" sz="2400" dirty="0"/>
          </a:p>
          <a:p>
            <a:r>
              <a:rPr lang="en-US" sz="2400" dirty="0"/>
              <a:t>Riots in NY over the draft</a:t>
            </a:r>
          </a:p>
          <a:p>
            <a:pPr lvl="1"/>
            <a:r>
              <a:rPr lang="en-US" sz="2000" dirty="0"/>
              <a:t>Mobs of Irish Americans attack the wealthy &amp; African Americans</a:t>
            </a:r>
          </a:p>
        </p:txBody>
      </p:sp>
      <p:pic>
        <p:nvPicPr>
          <p:cNvPr id="6146" name="Picture 2" descr="Image result for conscription act of 1863">
            <a:extLst>
              <a:ext uri="{FF2B5EF4-FFF2-40B4-BE49-F238E27FC236}">
                <a16:creationId xmlns:a16="http://schemas.microsoft.com/office/drawing/2014/main" id="{918FF45D-4CE5-411C-952D-4CC42EB7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28" y="1451111"/>
            <a:ext cx="3831205" cy="27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ew york draft riot 1863">
            <a:extLst>
              <a:ext uri="{FF2B5EF4-FFF2-40B4-BE49-F238E27FC236}">
                <a16:creationId xmlns:a16="http://schemas.microsoft.com/office/drawing/2014/main" id="{E31181C8-AABE-4EC3-9CE9-410EA8F0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28" y="2247901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7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0BD9-CC0D-4D7A-8002-9FE842AD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05" y="114300"/>
            <a:ext cx="9905998" cy="1905000"/>
          </a:xfrm>
        </p:spPr>
        <p:txBody>
          <a:bodyPr/>
          <a:lstStyle/>
          <a:p>
            <a:r>
              <a:rPr lang="en-US" b="1" dirty="0"/>
              <a:t>Lincoln’s Purpose for fighting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DA29-339C-4632-B246-2DA173C1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7904"/>
            <a:ext cx="9905998" cy="5340095"/>
          </a:xfrm>
        </p:spPr>
        <p:txBody>
          <a:bodyPr>
            <a:normAutofit/>
          </a:bodyPr>
          <a:lstStyle/>
          <a:p>
            <a:r>
              <a:rPr lang="en-US" sz="2800" dirty="0"/>
              <a:t>Preserve the Union; NOT to end slavery</a:t>
            </a:r>
          </a:p>
          <a:p>
            <a:endParaRPr lang="en-US" sz="2800" dirty="0"/>
          </a:p>
          <a:p>
            <a:r>
              <a:rPr lang="en-US" sz="2800" dirty="0"/>
              <a:t>In his mind—</a:t>
            </a:r>
          </a:p>
          <a:p>
            <a:pPr lvl="1"/>
            <a:r>
              <a:rPr lang="en-US" sz="2400" dirty="0"/>
              <a:t>Secession was not legal</a:t>
            </a:r>
          </a:p>
          <a:p>
            <a:pPr lvl="1"/>
            <a:r>
              <a:rPr lang="en-US" sz="2400" dirty="0"/>
              <a:t>Needs support from Border States</a:t>
            </a:r>
          </a:p>
          <a:p>
            <a:pPr lvl="1"/>
            <a:r>
              <a:rPr lang="en-US" sz="2400" dirty="0"/>
              <a:t>Fear from whites—what will emancipation mean for them?</a:t>
            </a:r>
          </a:p>
          <a:p>
            <a:pPr lvl="1"/>
            <a:r>
              <a:rPr lang="en-US" sz="2400" dirty="0"/>
              <a:t>Politically—what would it mean for (R) and (D) in the North?</a:t>
            </a:r>
          </a:p>
          <a:p>
            <a:endParaRPr lang="en-US" sz="2800" dirty="0"/>
          </a:p>
        </p:txBody>
      </p:sp>
      <p:pic>
        <p:nvPicPr>
          <p:cNvPr id="7170" name="Picture 2" descr="Image result for lincoln">
            <a:extLst>
              <a:ext uri="{FF2B5EF4-FFF2-40B4-BE49-F238E27FC236}">
                <a16:creationId xmlns:a16="http://schemas.microsoft.com/office/drawing/2014/main" id="{E6064556-9EDF-4B4B-8E42-5F6AE657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17" y="-118740"/>
            <a:ext cx="3706527" cy="47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A539-B445-4FE8-87DF-0A4E7005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89" y="-451104"/>
            <a:ext cx="9905998" cy="1905000"/>
          </a:xfrm>
        </p:spPr>
        <p:txBody>
          <a:bodyPr/>
          <a:lstStyle/>
          <a:p>
            <a:r>
              <a:rPr lang="en-US" b="1" dirty="0"/>
              <a:t>Emancipation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3FF3-8DCC-4D5A-A5FB-C6CC3D7A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0976"/>
            <a:ext cx="9905998" cy="5907023"/>
          </a:xfrm>
        </p:spPr>
        <p:txBody>
          <a:bodyPr/>
          <a:lstStyle/>
          <a:p>
            <a:r>
              <a:rPr lang="en-US" dirty="0"/>
              <a:t>The war eventually becomes about slavery</a:t>
            </a:r>
          </a:p>
          <a:p>
            <a:pPr lvl="1"/>
            <a:r>
              <a:rPr lang="en-US" dirty="0"/>
              <a:t>Emancipation</a:t>
            </a:r>
          </a:p>
          <a:p>
            <a:endParaRPr lang="en-US" dirty="0"/>
          </a:p>
          <a:p>
            <a:r>
              <a:rPr lang="en-US" dirty="0"/>
              <a:t>Why free the slaves?</a:t>
            </a:r>
          </a:p>
          <a:p>
            <a:pPr lvl="1"/>
            <a:r>
              <a:rPr lang="en-US" dirty="0"/>
              <a:t>Militarily: liberating the slaves undermines the South </a:t>
            </a:r>
          </a:p>
          <a:p>
            <a:pPr lvl="1"/>
            <a:r>
              <a:rPr lang="en-US" dirty="0"/>
              <a:t>Ideology: It’s the right thing to do</a:t>
            </a:r>
          </a:p>
          <a:p>
            <a:endParaRPr lang="en-US" dirty="0"/>
          </a:p>
          <a:p>
            <a:r>
              <a:rPr lang="en-US" dirty="0"/>
              <a:t>Radical Republicans</a:t>
            </a:r>
          </a:p>
          <a:p>
            <a:pPr lvl="1"/>
            <a:r>
              <a:rPr lang="en-US" dirty="0"/>
              <a:t>Want the war to be about slavery</a:t>
            </a:r>
          </a:p>
          <a:p>
            <a:pPr lvl="2"/>
            <a:r>
              <a:rPr lang="en-US" dirty="0"/>
              <a:t>Charles Sumner, Thaddeus Stevens, Benjamin Wade</a:t>
            </a:r>
          </a:p>
          <a:p>
            <a:endParaRPr lang="en-US" dirty="0"/>
          </a:p>
          <a:p>
            <a:r>
              <a:rPr lang="en-US" dirty="0"/>
              <a:t>Confiscation Acts (1861, 1862)</a:t>
            </a:r>
          </a:p>
          <a:p>
            <a:pPr lvl="1"/>
            <a:r>
              <a:rPr lang="en-US" dirty="0"/>
              <a:t>Slaves used for “insurrectionary purposes” are free (61)</a:t>
            </a:r>
          </a:p>
          <a:p>
            <a:pPr lvl="1"/>
            <a:r>
              <a:rPr lang="en-US" dirty="0"/>
              <a:t>Slaves of rebels are all freed (62)</a:t>
            </a:r>
          </a:p>
        </p:txBody>
      </p:sp>
      <p:pic>
        <p:nvPicPr>
          <p:cNvPr id="8194" name="Picture 2" descr="Image result for emancipation proclamation">
            <a:extLst>
              <a:ext uri="{FF2B5EF4-FFF2-40B4-BE49-F238E27FC236}">
                <a16:creationId xmlns:a16="http://schemas.microsoft.com/office/drawing/2014/main" id="{1744D36E-694D-45FD-BABA-B3BD519B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60" y="0"/>
            <a:ext cx="4853240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onfiscation act">
            <a:extLst>
              <a:ext uri="{FF2B5EF4-FFF2-40B4-BE49-F238E27FC236}">
                <a16:creationId xmlns:a16="http://schemas.microsoft.com/office/drawing/2014/main" id="{2B768F6D-CB69-452C-BFB1-17836152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429000"/>
            <a:ext cx="4762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93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75</TotalTime>
  <Words>821</Words>
  <Application>Microsoft Office PowerPoint</Application>
  <PresentationFormat>Widescreen</PresentationFormat>
  <Paragraphs>192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Mesh</vt:lpstr>
      <vt:lpstr>Politics and Society in The Civil War</vt:lpstr>
      <vt:lpstr>First Shots Fired—1861 </vt:lpstr>
      <vt:lpstr>Impact of Ft. Sumter</vt:lpstr>
      <vt:lpstr>Border States</vt:lpstr>
      <vt:lpstr>Breaking It Down: The North</vt:lpstr>
      <vt:lpstr>Breaking it Down: The South</vt:lpstr>
      <vt:lpstr>Mobilizing for War: The North</vt:lpstr>
      <vt:lpstr>Lincoln’s Purpose for fighting</vt:lpstr>
      <vt:lpstr>Emancipation</vt:lpstr>
      <vt:lpstr>Emancipation Proclamation</vt:lpstr>
      <vt:lpstr>African Americans Fight for Freedom</vt:lpstr>
      <vt:lpstr>Growth of Executive Authority</vt:lpstr>
      <vt:lpstr>Politics During War</vt:lpstr>
      <vt:lpstr>Politics During the War</vt:lpstr>
      <vt:lpstr>Republicans in Congress</vt:lpstr>
      <vt:lpstr>Impact of Civil War</vt:lpstr>
      <vt:lpstr>A Scene from Lincoln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and Society in The Civil War</dc:title>
  <dc:creator>Ryan</dc:creator>
  <cp:lastModifiedBy>Ryan</cp:lastModifiedBy>
  <cp:revision>11</cp:revision>
  <dcterms:created xsi:type="dcterms:W3CDTF">2018-12-06T04:58:28Z</dcterms:created>
  <dcterms:modified xsi:type="dcterms:W3CDTF">2018-12-06T06:14:26Z</dcterms:modified>
</cp:coreProperties>
</file>